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9" r:id="rId3"/>
    <p:sldId id="257"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09E15-D216-4A87-B1D8-6D028BC2255F}" type="datetimeFigureOut">
              <a:rPr lang="en-US"/>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EFC46-33E5-4263-9785-012A1E072B2A}"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EFC46-33E5-4263-9785-012A1E072B2A}" type="slidenum">
              <a:rPr lang="en-US"/>
              <a:t>2</a:t>
            </a:fld>
            <a:endParaRPr lang="en-US"/>
          </a:p>
        </p:txBody>
      </p:sp>
    </p:spTree>
    <p:extLst>
      <p:ext uri="{BB962C8B-B14F-4D97-AF65-F5344CB8AC3E}">
        <p14:creationId xmlns:p14="http://schemas.microsoft.com/office/powerpoint/2010/main" val="92690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EFC46-33E5-4263-9785-012A1E072B2A}" type="slidenum">
              <a:rPr lang="en-US"/>
              <a:t>3</a:t>
            </a:fld>
            <a:endParaRPr lang="en-US"/>
          </a:p>
        </p:txBody>
      </p:sp>
    </p:spTree>
    <p:extLst>
      <p:ext uri="{BB962C8B-B14F-4D97-AF65-F5344CB8AC3E}">
        <p14:creationId xmlns:p14="http://schemas.microsoft.com/office/powerpoint/2010/main" val="34814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EFC46-33E5-4263-9785-012A1E072B2A}" type="slidenum">
              <a:rPr lang="en-US"/>
              <a:t>4</a:t>
            </a:fld>
            <a:endParaRPr lang="en-US"/>
          </a:p>
        </p:txBody>
      </p:sp>
    </p:spTree>
    <p:extLst>
      <p:ext uri="{BB962C8B-B14F-4D97-AF65-F5344CB8AC3E}">
        <p14:creationId xmlns:p14="http://schemas.microsoft.com/office/powerpoint/2010/main" val="260409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EFC46-33E5-4263-9785-012A1E072B2A}" type="slidenum">
              <a:rPr lang="en-US"/>
              <a:t>5</a:t>
            </a:fld>
            <a:endParaRPr lang="en-US"/>
          </a:p>
        </p:txBody>
      </p:sp>
    </p:spTree>
    <p:extLst>
      <p:ext uri="{BB962C8B-B14F-4D97-AF65-F5344CB8AC3E}">
        <p14:creationId xmlns:p14="http://schemas.microsoft.com/office/powerpoint/2010/main" val="106978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themuse.com/advice/9-famous-people-who-will-inspire-you-to-never-give-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Problem Solving</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t>A reflection</a:t>
            </a: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It's more than problem solving</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It's a life skill.</a:t>
            </a:r>
            <a:endParaRPr lang="en-US"/>
          </a:p>
        </p:txBody>
      </p:sp>
      <p:pic>
        <p:nvPicPr>
          <p:cNvPr id="4" name="Picture 3" descr="Screen Shot 2016-10-17 at 7.44.01 PM.png"/>
          <p:cNvPicPr>
            <a:picLocks noChangeAspect="1"/>
          </p:cNvPicPr>
          <p:nvPr/>
        </p:nvPicPr>
        <p:blipFill>
          <a:blip r:embed="rId3"/>
          <a:stretch>
            <a:fillRect/>
          </a:stretch>
        </p:blipFill>
        <p:spPr>
          <a:xfrm>
            <a:off x="4724400" y="2709985"/>
            <a:ext cx="2743200" cy="1438030"/>
          </a:xfrm>
          <a:prstGeom prst="rect">
            <a:avLst/>
          </a:prstGeom>
        </p:spPr>
      </p:pic>
      <p:sp>
        <p:nvSpPr>
          <p:cNvPr id="5" name="TextBox 4"/>
          <p:cNvSpPr txBox="1"/>
          <p:nvPr/>
        </p:nvSpPr>
        <p:spPr>
          <a:xfrm>
            <a:off x="4179895" y="4848225"/>
            <a:ext cx="6572250" cy="1200329"/>
          </a:xfrm>
          <a:prstGeom prst="rect">
            <a:avLst/>
          </a:prstGeom>
        </p:spPr>
        <p:txBody>
          <a:bodyPr rtlCol="0">
            <a:spAutoFit/>
          </a:bodyPr>
          <a:lstStyle/>
          <a:p>
            <a:pPr algn="ctr"/>
            <a:r>
              <a:rPr lang="EN-US">
                <a:solidFill>
                  <a:srgbClr val="222222"/>
                </a:solidFill>
              </a:rPr>
              <a:t>Automotive leader Henry Ford’s first company went out of business. His second and third companies also flopped. Mr. Ford’s confidence was unscathed and he went on to become one of the greatest and most admired entrepreneurs in American history.</a:t>
            </a:r>
            <a:endParaRPr lang="EN-US"/>
          </a:p>
        </p:txBody>
      </p:sp>
      <p:pic>
        <p:nvPicPr>
          <p:cNvPr id="6" name="Picture 5" descr="external image 1912-ford-model-t.jpg"/>
          <p:cNvPicPr>
            <a:picLocks noChangeAspect="1"/>
          </p:cNvPicPr>
          <p:nvPr/>
        </p:nvPicPr>
        <p:blipFill>
          <a:blip r:embed="rId4"/>
          <a:stretch>
            <a:fillRect/>
          </a:stretch>
        </p:blipFill>
        <p:spPr>
          <a:xfrm>
            <a:off x="1305114" y="4352925"/>
            <a:ext cx="2743200" cy="1755127"/>
          </a:xfrm>
          <a:prstGeom prst="rect">
            <a:avLst/>
          </a:prstGeom>
        </p:spPr>
      </p:pic>
    </p:spTree>
    <p:extLst>
      <p:ext uri="{BB962C8B-B14F-4D97-AF65-F5344CB8AC3E}">
        <p14:creationId xmlns:p14="http://schemas.microsoft.com/office/powerpoint/2010/main" val="207043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People have persevered to succeed</a:t>
            </a:r>
            <a:endParaRPr lang="en-US"/>
          </a:p>
        </p:txBody>
      </p:sp>
      <p:pic>
        <p:nvPicPr>
          <p:cNvPr id="6" name="Content Placeholder 5" descr="Screen Shot 2016-10-17 at 7.32.19 PM.png"/>
          <p:cNvPicPr>
            <a:picLocks noGrp="1" noChangeAspect="1"/>
          </p:cNvPicPr>
          <p:nvPr>
            <p:ph idx="1"/>
          </p:nvPr>
        </p:nvPicPr>
        <p:blipFill>
          <a:blip r:embed="rId3"/>
          <a:stretch>
            <a:fillRect/>
          </a:stretch>
        </p:blipFill>
        <p:spPr>
          <a:xfrm>
            <a:off x="304800" y="1558925"/>
            <a:ext cx="5921886" cy="1336426"/>
          </a:xfrm>
        </p:spPr>
      </p:pic>
      <p:sp>
        <p:nvSpPr>
          <p:cNvPr id="4" name="TextBox 3"/>
          <p:cNvSpPr txBox="1"/>
          <p:nvPr/>
        </p:nvSpPr>
        <p:spPr>
          <a:xfrm>
            <a:off x="6220726" y="5974671"/>
            <a:ext cx="6788997" cy="261610"/>
          </a:xfrm>
          <a:prstGeom prst="rect">
            <a:avLst/>
          </a:prstGeom>
        </p:spPr>
        <p:txBody>
          <a:bodyPr rtlCol="0">
            <a:spAutoFit/>
          </a:bodyPr>
          <a:lstStyle/>
          <a:p>
            <a:r>
              <a:rPr lang="EN-US" sz="1100">
                <a:latin typeface="wf_segoe-ui_normal"/>
                <a:hlinkClick r:id="rId4"/>
              </a:rPr>
              <a:t>https://www.themuse.com/advice/9-famous-people-who-will-inspire-you-to-never-give-up</a:t>
            </a:r>
            <a:endParaRPr lang="EN-US" sz="1100"/>
          </a:p>
        </p:txBody>
      </p:sp>
      <p:sp>
        <p:nvSpPr>
          <p:cNvPr id="5" name="TextBox 4"/>
          <p:cNvSpPr txBox="1"/>
          <p:nvPr/>
        </p:nvSpPr>
        <p:spPr>
          <a:xfrm>
            <a:off x="4572000" y="3200400"/>
            <a:ext cx="3048000" cy="369332"/>
          </a:xfrm>
          <a:prstGeom prst="rect">
            <a:avLst/>
          </a:prstGeom>
        </p:spPr>
        <p:txBody>
          <a:bodyPr rtlCol="0">
            <a:spAutoFit/>
          </a:bodyPr>
          <a:lstStyle/>
          <a:p>
            <a:endParaRPr lang="en-US"/>
          </a:p>
        </p:txBody>
      </p:sp>
      <p:sp>
        <p:nvSpPr>
          <p:cNvPr id="7" name="TextBox 6"/>
          <p:cNvSpPr txBox="1"/>
          <p:nvPr/>
        </p:nvSpPr>
        <p:spPr>
          <a:xfrm>
            <a:off x="6740525" y="1639100"/>
            <a:ext cx="4681538" cy="2031325"/>
          </a:xfrm>
          <a:prstGeom prst="rect">
            <a:avLst/>
          </a:prstGeom>
        </p:spPr>
        <p:txBody>
          <a:bodyPr rtlCol="0">
            <a:spAutoFit/>
          </a:bodyPr>
          <a:lstStyle/>
          <a:p>
            <a:pPr algn="ctr"/>
            <a:r>
              <a:rPr lang="EN-US">
                <a:solidFill>
                  <a:srgbClr val="636466"/>
                </a:solidFill>
                <a:latin typeface="Helvetica"/>
              </a:rPr>
              <a:t>J.K. Rowling was a single mother on government aid. She couldn’t afford a computer or even the cost of making copies, so she manually typed out each version of her first book to send to publishers. It was rejected dozens of times until finally it</a:t>
            </a:r>
            <a:r>
              <a:rPr lang="EN-US">
                <a:solidFill>
                  <a:srgbClr val="000000"/>
                </a:solidFill>
                <a:latin typeface="Calibri"/>
              </a:rPr>
              <a:t> was accepted</a:t>
            </a:r>
            <a:endParaRPr lang="EN-US"/>
          </a:p>
        </p:txBody>
      </p:sp>
      <p:pic>
        <p:nvPicPr>
          <p:cNvPr id="8" name="Picture 7" descr="Screen Shot 2016-10-17 at 7.38.35 PM.png"/>
          <p:cNvPicPr>
            <a:picLocks noChangeAspect="1"/>
          </p:cNvPicPr>
          <p:nvPr/>
        </p:nvPicPr>
        <p:blipFill>
          <a:blip r:embed="rId5"/>
          <a:stretch>
            <a:fillRect/>
          </a:stretch>
        </p:blipFill>
        <p:spPr>
          <a:xfrm>
            <a:off x="6720157" y="4322715"/>
            <a:ext cx="4768581" cy="1506585"/>
          </a:xfrm>
          <a:prstGeom prst="rect">
            <a:avLst/>
          </a:prstGeom>
        </p:spPr>
      </p:pic>
      <p:sp>
        <p:nvSpPr>
          <p:cNvPr id="9" name="TextBox 8"/>
          <p:cNvSpPr txBox="1"/>
          <p:nvPr/>
        </p:nvSpPr>
        <p:spPr>
          <a:xfrm>
            <a:off x="304800" y="3348038"/>
            <a:ext cx="5737586" cy="2308324"/>
          </a:xfrm>
          <a:prstGeom prst="rect">
            <a:avLst/>
          </a:prstGeom>
        </p:spPr>
        <p:txBody>
          <a:bodyPr rtlCol="0">
            <a:spAutoFit/>
          </a:bodyPr>
          <a:lstStyle/>
          <a:p>
            <a:pPr algn="ctr"/>
            <a:r>
              <a:rPr lang="EN-US">
                <a:solidFill>
                  <a:srgbClr val="636466"/>
                </a:solidFill>
                <a:latin typeface="Helvetica"/>
              </a:rPr>
              <a:t>Stephen King was broke and lived in a trailer with his wife—also a write. They both worked multiple jobs to support their family while pursuing their craft. They were so poor they had to borrow clothes for their wedding and had gotten rid of the telephone because it was too expensive. He received 60 rejections before selling his first short story, "The Glass Floor," for $35. </a:t>
            </a:r>
          </a:p>
          <a:p>
            <a:pPr algn="ctr"/>
            <a:endParaRPr lang="en-US"/>
          </a:p>
        </p:txBody>
      </p:sp>
    </p:spTree>
    <p:extLst>
      <p:ext uri="{BB962C8B-B14F-4D97-AF65-F5344CB8AC3E}">
        <p14:creationId xmlns:p14="http://schemas.microsoft.com/office/powerpoint/2010/main" val="104825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einstein.jpg"/>
          <p:cNvPicPr>
            <a:picLocks noGrp="1" noChangeAspect="1"/>
          </p:cNvPicPr>
          <p:nvPr>
            <p:ph idx="1"/>
          </p:nvPr>
        </p:nvPicPr>
        <p:blipFill>
          <a:blip r:embed="rId3"/>
          <a:stretch>
            <a:fillRect/>
          </a:stretch>
        </p:blipFill>
        <p:spPr>
          <a:xfrm>
            <a:off x="466725" y="3839293"/>
            <a:ext cx="4556545" cy="2637707"/>
          </a:xfrm>
        </p:spPr>
      </p:pic>
      <p:sp>
        <p:nvSpPr>
          <p:cNvPr id="4" name="TextBox 3"/>
          <p:cNvSpPr txBox="1"/>
          <p:nvPr/>
        </p:nvSpPr>
        <p:spPr>
          <a:xfrm>
            <a:off x="4572000" y="3200400"/>
            <a:ext cx="3048000" cy="369332"/>
          </a:xfrm>
          <a:prstGeom prst="rect">
            <a:avLst/>
          </a:prstGeom>
        </p:spPr>
        <p:txBody>
          <a:bodyPr rtlCol="0">
            <a:spAutoFit/>
          </a:bodyPr>
          <a:lstStyle/>
          <a:p>
            <a:endParaRPr lang="EN-US"/>
          </a:p>
        </p:txBody>
      </p:sp>
      <p:pic>
        <p:nvPicPr>
          <p:cNvPr id="6" name="Picture 5" descr="jordan.jpg"/>
          <p:cNvPicPr>
            <a:picLocks noChangeAspect="1"/>
          </p:cNvPicPr>
          <p:nvPr/>
        </p:nvPicPr>
        <p:blipFill>
          <a:blip r:embed="rId4"/>
          <a:stretch>
            <a:fillRect/>
          </a:stretch>
        </p:blipFill>
        <p:spPr>
          <a:xfrm>
            <a:off x="6981825" y="1619250"/>
            <a:ext cx="3985843" cy="2260240"/>
          </a:xfrm>
          <a:prstGeom prst="rect">
            <a:avLst/>
          </a:prstGeom>
        </p:spPr>
      </p:pic>
      <p:pic>
        <p:nvPicPr>
          <p:cNvPr id="7" name="Picture 6" descr="failureissuccess.jpg"/>
          <p:cNvPicPr>
            <a:picLocks noChangeAspect="1"/>
          </p:cNvPicPr>
          <p:nvPr/>
        </p:nvPicPr>
        <p:blipFill>
          <a:blip r:embed="rId5"/>
          <a:stretch>
            <a:fillRect/>
          </a:stretch>
        </p:blipFill>
        <p:spPr>
          <a:xfrm>
            <a:off x="771525" y="331788"/>
            <a:ext cx="3815500" cy="2120660"/>
          </a:xfrm>
          <a:prstGeom prst="rect">
            <a:avLst/>
          </a:prstGeom>
        </p:spPr>
      </p:pic>
    </p:spTree>
    <p:extLst>
      <p:ext uri="{BB962C8B-B14F-4D97-AF65-F5344CB8AC3E}">
        <p14:creationId xmlns:p14="http://schemas.microsoft.com/office/powerpoint/2010/main" val="34329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Don't let failure limit you!</a:t>
            </a:r>
            <a:endParaRPr lang="en-US"/>
          </a:p>
        </p:txBody>
      </p:sp>
      <p:sp>
        <p:nvSpPr>
          <p:cNvPr id="3" name="Content Placeholder 2"/>
          <p:cNvSpPr>
            <a:spLocks noGrp="1"/>
          </p:cNvSpPr>
          <p:nvPr>
            <p:ph sz="half" idx="1"/>
          </p:nvPr>
        </p:nvSpPr>
        <p:spPr>
          <a:xfrm>
            <a:off x="838200" y="1825625"/>
            <a:ext cx="5181600" cy="2373900"/>
          </a:xfrm>
        </p:spPr>
        <p:txBody>
          <a:bodyPr vert="horz" lIns="91440" tIns="45720" rIns="91440" bIns="45720" rtlCol="0" anchor="t">
            <a:normAutofit/>
          </a:bodyPr>
          <a:lstStyle/>
          <a:p>
            <a:r>
              <a:rPr lang="EN-US"/>
              <a:t>Fail in order to learn from your mistakes</a:t>
            </a:r>
            <a:endParaRPr lang="en-US"/>
          </a:p>
          <a:p>
            <a:r>
              <a:rPr lang="EN-US"/>
              <a:t>Fail in order to develop perseverance</a:t>
            </a:r>
            <a:endParaRPr lang="en-US"/>
          </a:p>
          <a:p>
            <a:pPr marL="0" indent="0">
              <a:buNone/>
            </a:pPr>
            <a:endParaRPr lang="en-US"/>
          </a:p>
        </p:txBody>
      </p:sp>
      <p:sp>
        <p:nvSpPr>
          <p:cNvPr id="4" name="Content Placeholder 3"/>
          <p:cNvSpPr>
            <a:spLocks noGrp="1"/>
          </p:cNvSpPr>
          <p:nvPr>
            <p:ph sz="half" idx="2"/>
          </p:nvPr>
        </p:nvSpPr>
        <p:spPr>
          <a:xfrm>
            <a:off x="6172200" y="1825625"/>
            <a:ext cx="5181600" cy="2572438"/>
          </a:xfrm>
        </p:spPr>
        <p:txBody>
          <a:bodyPr vert="horz" lIns="91440" tIns="45720" rIns="91440" bIns="45720" rtlCol="0" anchor="t">
            <a:normAutofit fontScale="70000" lnSpcReduction="20000"/>
          </a:bodyPr>
          <a:lstStyle/>
          <a:p>
            <a:pPr marL="0" indent="0">
              <a:buNone/>
            </a:pPr>
            <a:r>
              <a:rPr lang="EN-US" b="1">
                <a:solidFill>
                  <a:srgbClr val="222222"/>
                </a:solidFill>
              </a:rPr>
              <a:t>Why it's OK to fail</a:t>
            </a:r>
            <a:endParaRPr lang="en-US" b="1">
              <a:solidFill>
                <a:srgbClr val="222222"/>
              </a:solidFill>
            </a:endParaRPr>
          </a:p>
          <a:p>
            <a:pPr marL="0" indent="0">
              <a:buNone/>
            </a:pPr>
            <a:endParaRPr lang="en-US" b="1"/>
          </a:p>
          <a:p>
            <a:r>
              <a:rPr lang="EN-US" b="1">
                <a:solidFill>
                  <a:srgbClr val="222222"/>
                </a:solidFill>
              </a:rPr>
              <a:t>It can be part of the pathway to success if you don't quit.</a:t>
            </a:r>
            <a:endParaRPr lang="EN-US" b="1"/>
          </a:p>
          <a:p>
            <a:endParaRPr lang="en-US">
              <a:solidFill>
                <a:srgbClr val="222222"/>
              </a:solidFill>
            </a:endParaRPr>
          </a:p>
          <a:p>
            <a:r>
              <a:rPr lang="EN-US" b="1">
                <a:solidFill>
                  <a:srgbClr val="222222"/>
                </a:solidFill>
              </a:rPr>
              <a:t>You Become Resilient</a:t>
            </a:r>
            <a:br>
              <a:rPr lang="en-US"/>
            </a:br>
            <a:endParaRPr lang="EN-US" i="1"/>
          </a:p>
          <a:p>
            <a:r>
              <a:rPr lang="EN-US" b="1">
                <a:solidFill>
                  <a:srgbClr val="222222"/>
                </a:solidFill>
              </a:rPr>
              <a:t>It Causes You to Evolve</a:t>
            </a:r>
          </a:p>
          <a:p>
            <a:endParaRPr lang="en-US"/>
          </a:p>
        </p:txBody>
      </p:sp>
      <p:sp>
        <p:nvSpPr>
          <p:cNvPr id="5" name="TextBox 4"/>
          <p:cNvSpPr txBox="1"/>
          <p:nvPr/>
        </p:nvSpPr>
        <p:spPr>
          <a:xfrm>
            <a:off x="1209675" y="5000625"/>
            <a:ext cx="7707369" cy="923330"/>
          </a:xfrm>
          <a:prstGeom prst="rect">
            <a:avLst/>
          </a:prstGeom>
        </p:spPr>
        <p:txBody>
          <a:bodyPr rtlCol="0">
            <a:spAutoFit/>
          </a:bodyPr>
          <a:lstStyle/>
          <a:p>
            <a:pPr marL="285750" indent="-285750" algn="ctr">
              <a:buFont typeface="Arial" panose="020B0604020202020204" pitchFamily="34" charset="0"/>
              <a:buChar char="•"/>
            </a:pPr>
            <a:r>
              <a:rPr lang="EN-US">
                <a:latin typeface="Arial"/>
              </a:rPr>
              <a:t>What are your reactions when things don't work out easily?  </a:t>
            </a:r>
            <a:endParaRPr lang="en-US">
              <a:latin typeface="Arial"/>
            </a:endParaRPr>
          </a:p>
          <a:p>
            <a:pPr marL="285750" indent="-285750" algn="ctr">
              <a:buFont typeface="Arial" panose="020B0604020202020204" pitchFamily="34" charset="0"/>
              <a:buChar char="•"/>
            </a:pPr>
            <a:r>
              <a:rPr lang="EN-US">
                <a:latin typeface="Arial"/>
              </a:rPr>
              <a:t>Where are your strengths?</a:t>
            </a:r>
            <a:endParaRPr lang="en-US">
              <a:latin typeface="Arial"/>
            </a:endParaRPr>
          </a:p>
          <a:p>
            <a:pPr algn="ctr"/>
            <a:endParaRPr lang="en-US"/>
          </a:p>
        </p:txBody>
      </p:sp>
    </p:spTree>
    <p:extLst>
      <p:ext uri="{BB962C8B-B14F-4D97-AF65-F5344CB8AC3E}">
        <p14:creationId xmlns:p14="http://schemas.microsoft.com/office/powerpoint/2010/main" val="2936031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Problem Solving</vt:lpstr>
      <vt:lpstr>It's more than problem solving</vt:lpstr>
      <vt:lpstr>People have persevered to succeed</vt:lpstr>
      <vt:lpstr>PowerPoint Presentation</vt:lpstr>
      <vt:lpstr>Don't let failure limit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cp:revision>1</cp:revision>
  <dcterms:modified xsi:type="dcterms:W3CDTF">2016-10-18T01:12:20Z</dcterms:modified>
</cp:coreProperties>
</file>